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528" r:id="rId7"/>
    <p:sldId id="530" r:id="rId8"/>
    <p:sldId id="529" r:id="rId9"/>
    <p:sldId id="531" r:id="rId10"/>
    <p:sldId id="532" r:id="rId11"/>
    <p:sldId id="533" r:id="rId12"/>
    <p:sldId id="527" r:id="rId13"/>
    <p:sldId id="519" r:id="rId14"/>
    <p:sldId id="52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9" userDrawn="1">
          <p15:clr>
            <a:srgbClr val="A4A3A4"/>
          </p15:clr>
        </p15:guide>
        <p15:guide id="2" pos="529" userDrawn="1">
          <p15:clr>
            <a:srgbClr val="A4A3A4"/>
          </p15:clr>
        </p15:guide>
        <p15:guide id="3" orient="horz" pos="370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7151" userDrawn="1">
          <p15:clr>
            <a:srgbClr val="A4A3A4"/>
          </p15:clr>
        </p15:guide>
        <p15:guide id="6" pos="5541" userDrawn="1">
          <p15:clr>
            <a:srgbClr val="A4A3A4"/>
          </p15:clr>
        </p15:guide>
        <p15:guide id="7" pos="2366" userDrawn="1">
          <p15:clr>
            <a:srgbClr val="A4A3A4"/>
          </p15:clr>
        </p15:guide>
        <p15:guide id="8" orient="horz" pos="3090" userDrawn="1">
          <p15:clr>
            <a:srgbClr val="A4A3A4"/>
          </p15:clr>
        </p15:guide>
        <p15:guide id="9" orient="horz" pos="1593" userDrawn="1">
          <p15:clr>
            <a:srgbClr val="A4A3A4"/>
          </p15:clr>
        </p15:guide>
        <p15:guide id="10" orient="horz" pos="109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1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6C09"/>
    <a:srgbClr val="0F5668"/>
    <a:srgbClr val="FFBF88"/>
    <a:srgbClr val="0C4358"/>
    <a:srgbClr val="0C4157"/>
    <a:srgbClr val="00A832"/>
    <a:srgbClr val="E64A3A"/>
    <a:srgbClr val="E64B3B"/>
    <a:srgbClr val="548235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F477BA-BC51-4774-9A5D-45B01B06F7B4}" v="15" dt="2020-12-02T16:09:03.783"/>
    <p1510:client id="{565E53D4-7BBF-4C60-9CA2-264116E3A062}" v="35" dt="2020-12-02T16:08:44.046"/>
    <p1510:client id="{6366B6B9-B8A5-4933-8A1C-4D8E70E26D22}" v="21" dt="2020-12-02T15:56:31.3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79932" autoAdjust="0"/>
  </p:normalViewPr>
  <p:slideViewPr>
    <p:cSldViewPr snapToGrid="0">
      <p:cViewPr varScale="1">
        <p:scale>
          <a:sx n="101" d="100"/>
          <a:sy n="101" d="100"/>
        </p:scale>
        <p:origin x="336" y="184"/>
      </p:cViewPr>
      <p:guideLst>
        <p:guide orient="horz" pos="2319"/>
        <p:guide pos="529"/>
        <p:guide orient="horz" pos="3702"/>
        <p:guide pos="3840"/>
        <p:guide pos="7151"/>
        <p:guide pos="5541"/>
        <p:guide pos="2366"/>
        <p:guide orient="horz" pos="3090"/>
        <p:guide orient="horz" pos="1593"/>
        <p:guide orient="horz" pos="1094"/>
      </p:guideLst>
    </p:cSldViewPr>
  </p:slideViewPr>
  <p:outlineViewPr>
    <p:cViewPr>
      <p:scale>
        <a:sx n="33" d="100"/>
        <a:sy n="33" d="100"/>
      </p:scale>
      <p:origin x="0" y="-9064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774" y="11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kolay Penev (New Horizons)" userId="1f86a181-743a-49c4-a142-7bbe585c9953" providerId="ADAL" clId="{875D6953-77F4-47B4-9AC1-0F1CA62E26B7}"/>
    <pc:docChg chg="undo custSel modSld">
      <pc:chgData name="Nikolay Penev (New Horizons)" userId="1f86a181-743a-49c4-a142-7bbe585c9953" providerId="ADAL" clId="{875D6953-77F4-47B4-9AC1-0F1CA62E26B7}" dt="2020-12-02T19:24:13.732" v="179" actId="14100"/>
      <pc:docMkLst>
        <pc:docMk/>
      </pc:docMkLst>
      <pc:sldChg chg="modSp mod">
        <pc:chgData name="Nikolay Penev (New Horizons)" userId="1f86a181-743a-49c4-a142-7bbe585c9953" providerId="ADAL" clId="{875D6953-77F4-47B4-9AC1-0F1CA62E26B7}" dt="2020-12-02T19:24:13.732" v="179" actId="14100"/>
        <pc:sldMkLst>
          <pc:docMk/>
          <pc:sldMk cId="4045195976" sldId="260"/>
        </pc:sldMkLst>
        <pc:spChg chg="mod">
          <ac:chgData name="Nikolay Penev (New Horizons)" userId="1f86a181-743a-49c4-a142-7bbe585c9953" providerId="ADAL" clId="{875D6953-77F4-47B4-9AC1-0F1CA62E26B7}" dt="2020-12-02T19:24:13.732" v="179" actId="14100"/>
          <ac:spMkLst>
            <pc:docMk/>
            <pc:sldMk cId="4045195976" sldId="260"/>
            <ac:spMk id="5" creationId="{00000000-0000-0000-0000-000000000000}"/>
          </ac:spMkLst>
        </pc:spChg>
      </pc:sldChg>
      <pc:sldChg chg="modSp mod">
        <pc:chgData name="Nikolay Penev (New Horizons)" userId="1f86a181-743a-49c4-a142-7bbe585c9953" providerId="ADAL" clId="{875D6953-77F4-47B4-9AC1-0F1CA62E26B7}" dt="2020-12-02T19:16:07.427" v="150" actId="20577"/>
        <pc:sldMkLst>
          <pc:docMk/>
          <pc:sldMk cId="1416174363" sldId="510"/>
        </pc:sldMkLst>
        <pc:spChg chg="mod">
          <ac:chgData name="Nikolay Penev (New Horizons)" userId="1f86a181-743a-49c4-a142-7bbe585c9953" providerId="ADAL" clId="{875D6953-77F4-47B4-9AC1-0F1CA62E26B7}" dt="2020-12-02T19:16:07.427" v="150" actId="20577"/>
          <ac:spMkLst>
            <pc:docMk/>
            <pc:sldMk cId="1416174363" sldId="510"/>
            <ac:spMk id="6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5BDFBE-C61C-489E-9FD2-035C8CE33880}" type="datetimeFigureOut">
              <a:rPr lang="en-US" smtClean="0"/>
              <a:t>12/28/21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80629-F3E9-4462-AB0F-527CED753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9599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620B6-4132-4BB9-9150-B685AEE565D4}" type="datetimeFigureOut">
              <a:rPr lang="en-US" smtClean="0"/>
              <a:t>12/28/21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53582A-D6DB-4157-9BEB-BC81F9F34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31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 you have any questions?</a:t>
            </a:r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3582A-D6DB-4157-9BEB-BC81F9F34A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322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3582A-D6DB-4157-9BEB-BC81F9F34A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021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08FBBAE0-2D43-4B34-B8C1-532C38F8DD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14" r="-104" b="10302"/>
          <a:stretch/>
        </p:blipFill>
        <p:spPr>
          <a:xfrm>
            <a:off x="-12701" y="1700779"/>
            <a:ext cx="12217399" cy="515722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622773"/>
            <a:ext cx="12192000" cy="78006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-25398" y="4759248"/>
            <a:ext cx="12217398" cy="1930317"/>
          </a:xfrm>
          <a:prstGeom prst="rect">
            <a:avLst/>
          </a:prstGeom>
          <a:solidFill>
            <a:schemeClr val="accent1">
              <a:lumMod val="50000"/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25401" y="5043862"/>
            <a:ext cx="12192000" cy="741050"/>
          </a:xfrm>
        </p:spPr>
        <p:txBody>
          <a:bodyPr vert="horz" anchor="b"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 dirty="0"/>
              <a:t>Заглавие на презентацията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5953347"/>
            <a:ext cx="12192000" cy="408335"/>
          </a:xfrm>
        </p:spPr>
        <p:txBody>
          <a:bodyPr vert="horz"/>
          <a:lstStyle>
            <a:lvl1pPr marL="0" indent="0" algn="ctr">
              <a:buNone/>
              <a:defRPr sz="24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dirty="0"/>
              <a:t>Подзаглавие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" y="-10895"/>
            <a:ext cx="12204700" cy="1633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8BF81A2B-9DC6-4357-B88E-FF39A560D57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602" y="337854"/>
            <a:ext cx="3680795" cy="103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646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662A9D-C0FC-49AE-9480-5F1D1D07F3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989" r="104" b="14089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61520"/>
              <a:gd name="connsiteY0" fmla="*/ 0 h 6858000"/>
              <a:gd name="connsiteX1" fmla="*/ 12161520 w 12161520"/>
              <a:gd name="connsiteY1" fmla="*/ 0 h 6858000"/>
              <a:gd name="connsiteX2" fmla="*/ 12161520 w 12161520"/>
              <a:gd name="connsiteY2" fmla="*/ 6858000 h 6858000"/>
              <a:gd name="connsiteX3" fmla="*/ 0 w 121615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1520" h="6858000">
                <a:moveTo>
                  <a:pt x="0" y="0"/>
                </a:moveTo>
                <a:lnTo>
                  <a:pt x="12161520" y="0"/>
                </a:lnTo>
                <a:lnTo>
                  <a:pt x="121615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9962" y="5946757"/>
            <a:ext cx="2232075" cy="57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13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oup of people around each other&#10;&#10;Description automatically generated">
            <a:extLst>
              <a:ext uri="{FF2B5EF4-FFF2-40B4-BE49-F238E27FC236}">
                <a16:creationId xmlns:a16="http://schemas.microsoft.com/office/drawing/2014/main" id="{054B0BE2-8917-46EA-8F1E-4EF9EDB00A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23" r="1031" b="3834"/>
          <a:stretch/>
        </p:blipFill>
        <p:spPr>
          <a:xfrm rot="10800000">
            <a:off x="-1" y="101600"/>
            <a:ext cx="12191994" cy="675518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8D592AB-43FC-4B2E-AC90-9CB09B1816C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59664" y="6002145"/>
            <a:ext cx="2315008" cy="59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960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Заглавие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402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72124" y="703386"/>
            <a:ext cx="10863385" cy="2579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24166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72124" y="703386"/>
            <a:ext cx="10863385" cy="2579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03505E-6DEF-4B08-8C23-643B9E555914}"/>
              </a:ext>
            </a:extLst>
          </p:cNvPr>
          <p:cNvSpPr/>
          <p:nvPr userDrawn="1"/>
        </p:nvSpPr>
        <p:spPr>
          <a:xfrm>
            <a:off x="0" y="104775"/>
            <a:ext cx="12192000" cy="675322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863135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587748A-4FF0-4DED-81F3-6B779F3DE4CD}"/>
              </a:ext>
            </a:extLst>
          </p:cNvPr>
          <p:cNvSpPr/>
          <p:nvPr userDrawn="1"/>
        </p:nvSpPr>
        <p:spPr>
          <a:xfrm>
            <a:off x="0" y="-43982"/>
            <a:ext cx="12192000" cy="1495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9654A1BD-1EE3-4968-908F-C6A2A0E82F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" t="21254" b="4381"/>
          <a:stretch/>
        </p:blipFill>
        <p:spPr>
          <a:xfrm>
            <a:off x="0" y="814810"/>
            <a:ext cx="12192000" cy="60431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A1E1847-5382-45C0-BF1F-A4405B634BBA}"/>
              </a:ext>
            </a:extLst>
          </p:cNvPr>
          <p:cNvSpPr/>
          <p:nvPr userDrawn="1"/>
        </p:nvSpPr>
        <p:spPr>
          <a:xfrm>
            <a:off x="0" y="807840"/>
            <a:ext cx="12192000" cy="6058472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139543E-D54C-4C78-879E-7ACB6BA0F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4001"/>
            <a:ext cx="10515600" cy="47450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501F07C-E2E4-4B1B-AB98-83DBF4139F4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806700"/>
            <a:ext cx="10515600" cy="3581400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×"/>
              <a:tabLst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745118"/>
            <a:ext cx="12192000" cy="78006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023913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ructor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/>
              <a:t>Информация за инструктора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748905"/>
            <a:ext cx="5459027" cy="4066113"/>
          </a:xfrm>
        </p:spPr>
        <p:txBody>
          <a:bodyPr>
            <a:norm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None/>
              <a:tabLst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83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×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Кликнете, за да добавите биография</a:t>
            </a:r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205697F-A00E-4F84-9E3F-5A7901DD083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02452" y="1102522"/>
            <a:ext cx="4451349" cy="465296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bg-BG"/>
              <a:t>Кликнете за да добавите Ваша снимка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E3A83E3-3E08-4AF9-A3D4-E8D69F574AC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949325"/>
            <a:ext cx="5459027" cy="71913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4pPr marL="1371566" indent="0">
              <a:buNone/>
              <a:defRPr/>
            </a:lvl4pPr>
          </a:lstStyle>
          <a:p>
            <a:pPr lvl="0"/>
            <a:r>
              <a:rPr lang="bg-BG"/>
              <a:t>Кликнете, за да добавите име</a:t>
            </a:r>
          </a:p>
        </p:txBody>
      </p:sp>
    </p:spTree>
    <p:extLst>
      <p:ext uri="{BB962C8B-B14F-4D97-AF65-F5344CB8AC3E}">
        <p14:creationId xmlns:p14="http://schemas.microsoft.com/office/powerpoint/2010/main" val="1443683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161458"/>
            <a:ext cx="10515600" cy="5011636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×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5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984739"/>
            <a:ext cx="10515600" cy="4915794"/>
          </a:xfrm>
        </p:spPr>
        <p:txBody>
          <a:bodyPr/>
          <a:lstStyle>
            <a:lvl1pPr marL="0" indent="0">
              <a:buClr>
                <a:srgbClr val="E36C09"/>
              </a:buClr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E36C09"/>
              </a:buCl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E36C09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E36C09"/>
              </a:buCl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E36C09"/>
              </a:buCl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91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945428"/>
            <a:ext cx="5181600" cy="4910647"/>
          </a:xfrm>
        </p:spPr>
        <p:txBody>
          <a:bodyPr/>
          <a:lstStyle>
            <a:lvl1pPr>
              <a:buClr>
                <a:srgbClr val="E36C09"/>
              </a:buClr>
              <a:defRPr sz="2400"/>
            </a:lvl1pPr>
            <a:lvl2pPr>
              <a:buClr>
                <a:srgbClr val="E36C09"/>
              </a:buClr>
              <a:defRPr sz="2000"/>
            </a:lvl2pPr>
            <a:lvl3pPr>
              <a:buClr>
                <a:srgbClr val="E36C09"/>
              </a:buClr>
              <a:defRPr sz="1800"/>
            </a:lvl3pPr>
            <a:lvl4pPr>
              <a:buClr>
                <a:srgbClr val="E36C09"/>
              </a:buClr>
              <a:defRPr sz="1600"/>
            </a:lvl4pPr>
            <a:lvl5pPr>
              <a:buClr>
                <a:srgbClr val="E36C09"/>
              </a:buClr>
              <a:defRPr sz="1400"/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945428"/>
            <a:ext cx="5181600" cy="4910647"/>
          </a:xfrm>
        </p:spPr>
        <p:txBody>
          <a:bodyPr/>
          <a:lstStyle>
            <a:lvl1pPr>
              <a:buClr>
                <a:srgbClr val="E36C09"/>
              </a:buClr>
              <a:defRPr sz="2400"/>
            </a:lvl1pPr>
            <a:lvl2pPr>
              <a:buClr>
                <a:srgbClr val="E36C09"/>
              </a:buClr>
              <a:defRPr sz="2000"/>
            </a:lvl2pPr>
            <a:lvl3pPr>
              <a:buClr>
                <a:srgbClr val="E36C09"/>
              </a:buClr>
              <a:defRPr sz="1800"/>
            </a:lvl3pPr>
            <a:lvl4pPr>
              <a:buClr>
                <a:srgbClr val="E36C09"/>
              </a:buClr>
              <a:defRPr sz="1600"/>
            </a:lvl4pPr>
            <a:lvl5pPr>
              <a:buClr>
                <a:srgbClr val="E36C09"/>
              </a:buClr>
              <a:defRPr sz="1400"/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0FCADB0-04B3-415C-9040-5F596A3CF2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294"/>
          <a:stretch>
            <a:fillRect/>
          </a:stretch>
        </p:blipFill>
        <p:spPr>
          <a:xfrm>
            <a:off x="53340" y="84136"/>
            <a:ext cx="12138660" cy="6773864"/>
          </a:xfrm>
          <a:custGeom>
            <a:avLst/>
            <a:gdLst>
              <a:gd name="connsiteX0" fmla="*/ 0 w 12138660"/>
              <a:gd name="connsiteY0" fmla="*/ 0 h 6773864"/>
              <a:gd name="connsiteX1" fmla="*/ 12138660 w 12138660"/>
              <a:gd name="connsiteY1" fmla="*/ 0 h 6773864"/>
              <a:gd name="connsiteX2" fmla="*/ 12138660 w 12138660"/>
              <a:gd name="connsiteY2" fmla="*/ 6773864 h 6773864"/>
              <a:gd name="connsiteX3" fmla="*/ 0 w 12138660"/>
              <a:gd name="connsiteY3" fmla="*/ 6773864 h 6773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38660" h="6773864">
                <a:moveTo>
                  <a:pt x="0" y="0"/>
                </a:moveTo>
                <a:lnTo>
                  <a:pt x="12138660" y="0"/>
                </a:lnTo>
                <a:lnTo>
                  <a:pt x="12138660" y="6773864"/>
                </a:lnTo>
                <a:lnTo>
                  <a:pt x="0" y="6773864"/>
                </a:lnTo>
                <a:close/>
              </a:path>
            </a:pathLst>
          </a:custGeom>
          <a:scene3d>
            <a:camera prst="orthographicFront">
              <a:rot lat="0" lon="10859978" rev="0"/>
            </a:camera>
            <a:lightRig rig="threePt" dir="t"/>
          </a:scene3d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469671E-47E8-430C-8014-52B8B69293B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Logo NH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8623" y="530835"/>
            <a:ext cx="3753377" cy="9726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084012" y="4593709"/>
            <a:ext cx="10348384" cy="73415"/>
          </a:xfrm>
          <a:prstGeom prst="rect">
            <a:avLst/>
          </a:prstGeom>
          <a:solidFill>
            <a:srgbClr val="0F3B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443" y="1804366"/>
            <a:ext cx="10515600" cy="84596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835" y="778911"/>
            <a:ext cx="10515600" cy="599903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1837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E8A9683-6980-42A8-87A2-3A8250240F6D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-3017520" y="8412480"/>
            <a:chExt cx="12192000" cy="685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065B72E-50D1-49B3-9148-220C7266DC8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294"/>
            <a:stretch>
              <a:fillRect/>
            </a:stretch>
          </p:blipFill>
          <p:spPr>
            <a:xfrm>
              <a:off x="-2964180" y="8435656"/>
              <a:ext cx="12138660" cy="6773864"/>
            </a:xfrm>
            <a:custGeom>
              <a:avLst/>
              <a:gdLst>
                <a:gd name="connsiteX0" fmla="*/ 0 w 12138660"/>
                <a:gd name="connsiteY0" fmla="*/ 0 h 6773864"/>
                <a:gd name="connsiteX1" fmla="*/ 12138660 w 12138660"/>
                <a:gd name="connsiteY1" fmla="*/ 0 h 6773864"/>
                <a:gd name="connsiteX2" fmla="*/ 12138660 w 12138660"/>
                <a:gd name="connsiteY2" fmla="*/ 6773864 h 6773864"/>
                <a:gd name="connsiteX3" fmla="*/ 0 w 12138660"/>
                <a:gd name="connsiteY3" fmla="*/ 6773864 h 677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38660" h="6773864">
                  <a:moveTo>
                    <a:pt x="0" y="0"/>
                  </a:moveTo>
                  <a:lnTo>
                    <a:pt x="12138660" y="0"/>
                  </a:lnTo>
                  <a:lnTo>
                    <a:pt x="12138660" y="6773864"/>
                  </a:lnTo>
                  <a:lnTo>
                    <a:pt x="0" y="6773864"/>
                  </a:lnTo>
                  <a:close/>
                </a:path>
              </a:pathLst>
            </a:custGeom>
            <a:scene3d>
              <a:camera prst="orthographicFront">
                <a:rot lat="0" lon="10859978" rev="0"/>
              </a:camera>
              <a:lightRig rig="threePt" dir="t"/>
            </a:scene3d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7164FD-8E6E-4D41-921C-B45CD48783C7}"/>
                </a:ext>
              </a:extLst>
            </p:cNvPr>
            <p:cNvSpPr/>
            <p:nvPr userDrawn="1"/>
          </p:nvSpPr>
          <p:spPr>
            <a:xfrm>
              <a:off x="-3017520" y="8412480"/>
              <a:ext cx="12192000" cy="6858000"/>
            </a:xfrm>
            <a:prstGeom prst="rect">
              <a:avLst/>
            </a:prstGeom>
            <a:solidFill>
              <a:schemeClr val="accent2">
                <a:alpha val="8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3678" y="5453239"/>
            <a:ext cx="3753377" cy="9726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86857" y="4125944"/>
            <a:ext cx="10348384" cy="73415"/>
          </a:xfrm>
          <a:prstGeom prst="rect">
            <a:avLst/>
          </a:prstGeom>
          <a:solidFill>
            <a:srgbClr val="0F3B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49" y="2652606"/>
            <a:ext cx="10515600" cy="599903"/>
          </a:xfr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2803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662A9D-C0FC-49AE-9480-5F1D1D07F3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028" b="13784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61520"/>
              <a:gd name="connsiteY0" fmla="*/ 0 h 6858000"/>
              <a:gd name="connsiteX1" fmla="*/ 12161520 w 12161520"/>
              <a:gd name="connsiteY1" fmla="*/ 0 h 6858000"/>
              <a:gd name="connsiteX2" fmla="*/ 12161520 w 12161520"/>
              <a:gd name="connsiteY2" fmla="*/ 6858000 h 6858000"/>
              <a:gd name="connsiteX3" fmla="*/ 0 w 121615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1520" h="6858000">
                <a:moveTo>
                  <a:pt x="0" y="0"/>
                </a:moveTo>
                <a:lnTo>
                  <a:pt x="12161520" y="0"/>
                </a:lnTo>
                <a:lnTo>
                  <a:pt x="121615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90169"/>
            <a:ext cx="10515600" cy="599903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811885"/>
            <a:ext cx="10515600" cy="84596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999067" y="4738469"/>
            <a:ext cx="10348384" cy="78006"/>
          </a:xfrm>
          <a:prstGeom prst="rect">
            <a:avLst/>
          </a:prstGeom>
          <a:solidFill>
            <a:srgbClr val="F3921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19964" y="5735445"/>
            <a:ext cx="2315008" cy="59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92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24001"/>
            <a:ext cx="10515600" cy="474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040724"/>
            <a:ext cx="10515600" cy="5015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11000"/>
            <a:ext cx="8408277" cy="1324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Rectangle 16"/>
          <p:cNvSpPr/>
          <p:nvPr userDrawn="1"/>
        </p:nvSpPr>
        <p:spPr>
          <a:xfrm>
            <a:off x="10782874" y="-11000"/>
            <a:ext cx="1423993" cy="1324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Rectangle 17"/>
          <p:cNvSpPr/>
          <p:nvPr userDrawn="1"/>
        </p:nvSpPr>
        <p:spPr>
          <a:xfrm>
            <a:off x="8408277" y="-11000"/>
            <a:ext cx="2374596" cy="13246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Rectangle 18"/>
          <p:cNvSpPr/>
          <p:nvPr userDrawn="1"/>
        </p:nvSpPr>
        <p:spPr>
          <a:xfrm>
            <a:off x="838200" y="755315"/>
            <a:ext cx="10515600" cy="45719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744" y="6158737"/>
            <a:ext cx="2232075" cy="62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628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05" r:id="rId2"/>
    <p:sldLayoutId id="2147483704" r:id="rId3"/>
    <p:sldLayoutId id="2147483662" r:id="rId4"/>
    <p:sldLayoutId id="2147483673" r:id="rId5"/>
    <p:sldLayoutId id="2147483664" r:id="rId6"/>
    <p:sldLayoutId id="2147483663" r:id="rId7"/>
    <p:sldLayoutId id="2147483677" r:id="rId8"/>
    <p:sldLayoutId id="2147483672" r:id="rId9"/>
    <p:sldLayoutId id="2147483708" r:id="rId10"/>
    <p:sldLayoutId id="2147483709" r:id="rId11"/>
    <p:sldLayoutId id="2147483666" r:id="rId12"/>
    <p:sldLayoutId id="2147483667" r:id="rId13"/>
    <p:sldLayoutId id="214748367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>
              <a:lumMod val="7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E36C09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Arial" panose="020B0604020202020204" pitchFamily="34" charset="0"/>
        <a:buChar char="×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Calibri" panose="020F0502020204030204" pitchFamily="34" charset="0"/>
        <a:buChar char="×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10826-4003-2A47-8F3D-826D12B285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312EC-8119-AF48-B83C-75BCC17DED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Simeon </a:t>
            </a:r>
            <a:r>
              <a:rPr lang="en-US" dirty="0" err="1"/>
              <a:t>Angelov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9100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617345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 txBox="1">
            <a:spLocks/>
          </p:cNvSpPr>
          <p:nvPr/>
        </p:nvSpPr>
        <p:spPr>
          <a:xfrm>
            <a:off x="1513113" y="5363030"/>
            <a:ext cx="8871857" cy="7874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i="1" dirty="0">
                <a:solidFill>
                  <a:schemeClr val="bg1"/>
                </a:solidFill>
              </a:rPr>
              <a:t>Thank You For Your Time</a:t>
            </a:r>
          </a:p>
        </p:txBody>
      </p:sp>
    </p:spTree>
    <p:extLst>
      <p:ext uri="{BB962C8B-B14F-4D97-AF65-F5344CB8AC3E}">
        <p14:creationId xmlns:p14="http://schemas.microsoft.com/office/powerpoint/2010/main" val="3829556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FC054-3963-6048-B6C2-A249D28EA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EF5CE-3517-3E4F-AD3A-610E73612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Streams in nuts</a:t>
            </a:r>
          </a:p>
          <a:p>
            <a:r>
              <a:rPr lang="en-US" dirty="0"/>
              <a:t>Operations in streams </a:t>
            </a:r>
          </a:p>
        </p:txBody>
      </p:sp>
    </p:spTree>
    <p:extLst>
      <p:ext uri="{BB962C8B-B14F-4D97-AF65-F5344CB8AC3E}">
        <p14:creationId xmlns:p14="http://schemas.microsoft.com/office/powerpoint/2010/main" val="1296202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88F62-F100-584C-BA74-B52C1772D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Streams in nuts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37691-8785-E64E-9DB7-F53A4DE06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Wrappers of a data structure (in most cases collections), allowing bulk operations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Streams are unmodifiable </a:t>
            </a:r>
          </a:p>
          <a:p>
            <a:endParaRPr lang="en-US" dirty="0"/>
          </a:p>
          <a:p>
            <a:r>
              <a:rPr lang="en-US" dirty="0"/>
              <a:t>Allows parallel operations </a:t>
            </a:r>
          </a:p>
          <a:p>
            <a:endParaRPr lang="en-US" dirty="0"/>
          </a:p>
          <a:p>
            <a:r>
              <a:rPr lang="en-US" dirty="0" err="1"/>
              <a:t>Java.util.steam</a:t>
            </a:r>
            <a:r>
              <a:rPr lang="en-US" dirty="0"/>
              <a:t> – supports functional operations on streams (max, min, map, </a:t>
            </a:r>
            <a:r>
              <a:rPr lang="en-US" dirty="0" err="1"/>
              <a:t>forEach</a:t>
            </a:r>
            <a:r>
              <a:rPr lang="en-US" dirty="0"/>
              <a:t>, collectors and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A pipeline of elements, computed on demand</a:t>
            </a:r>
          </a:p>
          <a:p>
            <a:endParaRPr lang="en-US" dirty="0"/>
          </a:p>
          <a:p>
            <a:r>
              <a:rPr lang="en-US" dirty="0"/>
              <a:t>Lambda expression design for operations like filters, collecting and </a:t>
            </a:r>
            <a:r>
              <a:rPr lang="en-US" dirty="0" err="1"/>
              <a:t>etc</a:t>
            </a:r>
            <a:r>
              <a:rPr lang="en-US" dirty="0"/>
              <a:t> …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704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537FF-2543-A742-8C87-2F8E31297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Streams in nuts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5B5ED-FAC9-7A49-B625-3E4F1D4B6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Creation of a stream </a:t>
            </a:r>
          </a:p>
          <a:p>
            <a:pPr lvl="1"/>
            <a:r>
              <a:rPr lang="en-US" dirty="0"/>
              <a:t>Using the Stream class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Stream from a collection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7BD445-C956-914F-93B2-97D8176C3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850" y="2222500"/>
            <a:ext cx="7734300" cy="86360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FDABA3BD-2AB7-E54A-8BBB-84D7E6768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850" y="4147142"/>
            <a:ext cx="73660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201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DDCF3-5740-494B-9BD6-EDEBC265D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in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7A56F-CF4E-8844-816B-6B17ECDC4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Streams operation types</a:t>
            </a:r>
          </a:p>
          <a:p>
            <a:pPr lvl="1"/>
            <a:r>
              <a:rPr lang="en-US" dirty="0"/>
              <a:t>Terminal operations </a:t>
            </a:r>
          </a:p>
          <a:p>
            <a:pPr lvl="2"/>
            <a:r>
              <a:rPr lang="en-US" dirty="0"/>
              <a:t>Return a type, resulting the computing logic against the stream </a:t>
            </a:r>
          </a:p>
          <a:p>
            <a:pPr lvl="2"/>
            <a:r>
              <a:rPr lang="en-US" dirty="0"/>
              <a:t>Examples: </a:t>
            </a:r>
          </a:p>
          <a:p>
            <a:pPr lvl="3"/>
            <a:r>
              <a:rPr lang="en-US" dirty="0"/>
              <a:t>count()</a:t>
            </a:r>
          </a:p>
          <a:p>
            <a:pPr lvl="3"/>
            <a:r>
              <a:rPr lang="en-US" dirty="0"/>
              <a:t>Min()</a:t>
            </a:r>
          </a:p>
          <a:p>
            <a:pPr lvl="3"/>
            <a:r>
              <a:rPr lang="en-US" dirty="0"/>
              <a:t>Max()</a:t>
            </a:r>
          </a:p>
          <a:p>
            <a:pPr lvl="3"/>
            <a:r>
              <a:rPr lang="en-US" dirty="0" err="1"/>
              <a:t>anyMatch</a:t>
            </a:r>
            <a:r>
              <a:rPr lang="en-US" dirty="0"/>
              <a:t>()</a:t>
            </a:r>
          </a:p>
          <a:p>
            <a:pPr lvl="3"/>
            <a:r>
              <a:rPr lang="en-US" dirty="0" err="1"/>
              <a:t>AllMatch</a:t>
            </a:r>
            <a:r>
              <a:rPr lang="en-US" dirty="0"/>
              <a:t>()</a:t>
            </a:r>
          </a:p>
          <a:p>
            <a:pPr lvl="3"/>
            <a:r>
              <a:rPr lang="en-US" dirty="0"/>
              <a:t>Collect()</a:t>
            </a:r>
          </a:p>
          <a:p>
            <a:pPr lvl="3"/>
            <a:endParaRPr lang="en-US" dirty="0"/>
          </a:p>
          <a:p>
            <a:pPr lvl="1"/>
            <a:r>
              <a:rPr lang="en-US" dirty="0"/>
              <a:t>Intermediate operations</a:t>
            </a:r>
          </a:p>
          <a:p>
            <a:pPr lvl="2"/>
            <a:r>
              <a:rPr lang="en-US" dirty="0"/>
              <a:t>Return a stream itself, so that the computing to continue for further processing </a:t>
            </a:r>
          </a:p>
          <a:p>
            <a:pPr lvl="2"/>
            <a:r>
              <a:rPr lang="en-US" dirty="0"/>
              <a:t>Examples: </a:t>
            </a:r>
          </a:p>
          <a:p>
            <a:pPr lvl="3"/>
            <a:r>
              <a:rPr lang="en-US" dirty="0"/>
              <a:t>Map()</a:t>
            </a:r>
          </a:p>
          <a:p>
            <a:pPr lvl="3"/>
            <a:r>
              <a:rPr lang="en-US" dirty="0"/>
              <a:t>Filter()</a:t>
            </a:r>
          </a:p>
          <a:p>
            <a:pPr lvl="3"/>
            <a:r>
              <a:rPr lang="en-US" dirty="0"/>
              <a:t>Limit() </a:t>
            </a:r>
          </a:p>
        </p:txBody>
      </p:sp>
    </p:spTree>
    <p:extLst>
      <p:ext uri="{BB962C8B-B14F-4D97-AF65-F5344CB8AC3E}">
        <p14:creationId xmlns:p14="http://schemas.microsoft.com/office/powerpoint/2010/main" val="181939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80714-E6C1-9943-82C3-5FB5394EE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in streams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1D0CD49-2309-6045-9AD4-DF88FAEACD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50" y="1695450"/>
            <a:ext cx="7556500" cy="34671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ECAE6C-6C48-C042-94CA-DD267609D4FC}"/>
              </a:ext>
            </a:extLst>
          </p:cNvPr>
          <p:cNvSpPr txBox="1"/>
          <p:nvPr/>
        </p:nvSpPr>
        <p:spPr>
          <a:xfrm>
            <a:off x="1231900" y="965200"/>
            <a:ext cx="541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Filtering of only positive numbers and then prints them</a:t>
            </a:r>
          </a:p>
        </p:txBody>
      </p:sp>
    </p:spTree>
    <p:extLst>
      <p:ext uri="{BB962C8B-B14F-4D97-AF65-F5344CB8AC3E}">
        <p14:creationId xmlns:p14="http://schemas.microsoft.com/office/powerpoint/2010/main" val="3329946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F65E8-2424-ED48-8E41-EED89D6C3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in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7F7F1-7526-CE45-AD76-BDC60B36B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filter, map, collectors 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39C0795-1353-6E44-90B5-7CEFD9F37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71852"/>
            <a:ext cx="11200025" cy="402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194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EB2D8-8C30-8F4F-9809-F65611787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in streams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C849C74-7846-3648-BD79-B3ECABC3BF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32108"/>
            <a:ext cx="10515600" cy="207162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CA50F8-E1D0-B246-B17B-73E156F8B791}"/>
              </a:ext>
            </a:extLst>
          </p:cNvPr>
          <p:cNvSpPr txBox="1"/>
          <p:nvPr/>
        </p:nvSpPr>
        <p:spPr>
          <a:xfrm>
            <a:off x="2044700" y="1473200"/>
            <a:ext cx="90671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map() </a:t>
            </a:r>
            <a:r>
              <a:rPr lang="en-US" dirty="0"/>
              <a:t>function convert a stream to a stream of same or other type based on a conversion logic</a:t>
            </a:r>
          </a:p>
          <a:p>
            <a:r>
              <a:rPr lang="en-US" b="1" i="1" dirty="0"/>
              <a:t>collect(Type of collector) </a:t>
            </a:r>
            <a:r>
              <a:rPr lang="en-US" dirty="0"/>
              <a:t>– collects the results and convert it to the type provided  </a:t>
            </a:r>
          </a:p>
        </p:txBody>
      </p:sp>
    </p:spTree>
    <p:extLst>
      <p:ext uri="{BB962C8B-B14F-4D97-AF65-F5344CB8AC3E}">
        <p14:creationId xmlns:p14="http://schemas.microsoft.com/office/powerpoint/2010/main" val="2340883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9FA6F-B7BC-D847-8AEF-555125091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89150-D446-1C4E-A659-032D44585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Streams</a:t>
            </a:r>
          </a:p>
        </p:txBody>
      </p:sp>
    </p:spTree>
    <p:extLst>
      <p:ext uri="{BB962C8B-B14F-4D97-AF65-F5344CB8AC3E}">
        <p14:creationId xmlns:p14="http://schemas.microsoft.com/office/powerpoint/2010/main" val="4195581090"/>
      </p:ext>
    </p:extLst>
  </p:cSld>
  <p:clrMapOvr>
    <a:masterClrMapping/>
  </p:clrMapOvr>
</p:sld>
</file>

<file path=ppt/theme/theme1.xml><?xml version="1.0" encoding="utf-8"?>
<a:theme xmlns:a="http://schemas.openxmlformats.org/drawingml/2006/main" name="Bg_NewHoriozons_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H PowerPoint Template 2016.pptx" id="{6CFD61D3-2636-46A1-8AF8-D5E5295C995E}" vid="{6F3D97D6-134A-478C-9988-24267F64A6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artner xmlns="71a1f214-673e-407f-800c-e34fc19c695c">
      <Value>None</Value>
    </Partner>
    <Collateral xmlns="71a1f214-673e-407f-800c-e34fc19c695c">
      <Value>PowerPoint</Value>
    </Collateral>
    <Campaign xmlns="71a1f214-673e-407f-800c-e34fc19c695c">
      <Value>Branding</Value>
    </Campaign>
    <Target_x0020_Audience xmlns="71a1f214-673e-407f-800c-e34fc19c695c">Marketing Manager</Target_x0020_Audience>
    <Expires xmlns="71a1f214-673e-407f-800c-e34fc19c695c">2016-12-01T08:00:00+00:00</Expires>
    <Picture xmlns="71a1f214-673e-407f-800c-e34fc19c695c">
      <Url>http://campaignimages.newhorizons.com/PPT2016.jpg</Url>
      <Description>NH PowerPoint Template 2016</Description>
    </Pictur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D1634AEC69584E97F223ECD512DD1B" ma:contentTypeVersion="9" ma:contentTypeDescription="Create a new document." ma:contentTypeScope="" ma:versionID="8b443da27394a9bbb47cae292554c735">
  <xsd:schema xmlns:xsd="http://www.w3.org/2001/XMLSchema" xmlns:p="http://schemas.microsoft.com/office/2006/metadata/properties" xmlns:ns2="71a1f214-673e-407f-800c-e34fc19c695c" targetNamespace="http://schemas.microsoft.com/office/2006/metadata/properties" ma:root="true" ma:fieldsID="ddd81c1a553e0899db5f1b82d847e144" ns2:_="">
    <xsd:import namespace="71a1f214-673e-407f-800c-e34fc19c695c"/>
    <xsd:element name="properties">
      <xsd:complexType>
        <xsd:sequence>
          <xsd:element name="documentManagement">
            <xsd:complexType>
              <xsd:all>
                <xsd:element ref="ns2:Campaign" minOccurs="0"/>
                <xsd:element ref="ns2:Partner" minOccurs="0"/>
                <xsd:element ref="ns2:Collateral" minOccurs="0"/>
                <xsd:element ref="ns2:Target_x0020_Audience" minOccurs="0"/>
                <xsd:element ref="ns2:Picture" minOccurs="0"/>
                <xsd:element ref="ns2:Expires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71a1f214-673e-407f-800c-e34fc19c695c" elementFormDefault="qualified">
    <xsd:import namespace="http://schemas.microsoft.com/office/2006/documentManagement/types"/>
    <xsd:element name="Campaign" ma:index="8" nillable="true" ma:displayName="Campaign" ma:default="None" ma:internalName="Campaign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None"/>
                    <xsd:enumeration value="2014 Mentored Learning"/>
                    <xsd:enumeration value="2013 Upgrading People Every Day"/>
                    <xsd:enumeration value="35th Anniversary"/>
                    <xsd:enumeration value="Branding"/>
                    <xsd:enumeration value="Cisco Award 2012"/>
                    <xsd:enumeration value="Cisco IT Skills that Matter Seminar Kit"/>
                    <xsd:enumeration value="Cloud and Big Data"/>
                    <xsd:enumeration value="Cloud Power Seminar"/>
                    <xsd:enumeration value="Firestarter Seminars"/>
                    <xsd:enumeration value="First Look"/>
                    <xsd:enumeration value="GI Bill 911"/>
                    <xsd:enumeration value="Microsoft Deployment Clinic"/>
                    <xsd:enumeration value="Microsoft Downloads"/>
                    <xsd:enumeration value="Microsoft Exchange 2010 Seminar Kit"/>
                    <xsd:enumeration value="Microsoft Get in the Cloud"/>
                    <xsd:enumeration value="Microsoft Management Summit"/>
                    <xsd:enumeration value="Microsoft Office 2010 Seminar Kit"/>
                    <xsd:enumeration value="Microsoft Reinvented Certifications"/>
                    <xsd:enumeration value="Microsoft Second Shot – 2015"/>
                    <xsd:enumeration value="Microsoft SharePoint 2010 Seminar Kit"/>
                    <xsd:enumeration value="Microsoft SQL 2012 Seminar Kit"/>
                    <xsd:enumeration value="Microsoft to Cisco"/>
                    <xsd:enumeration value="Microsoft to Cisco Tell a Friend"/>
                    <xsd:enumeration value="Microsoft Visual Studio 2010 Seminar Kit"/>
                    <xsd:enumeration value="Microsoft Windows 7 Seminar Kit"/>
                    <xsd:enumeration value="Microsoft Windows Server 2003 EOL"/>
                    <xsd:enumeration value="Microsoft Windows Server 2008 R2 Seminar Kit"/>
                    <xsd:enumeration value="Monthly Marketing Update"/>
                    <xsd:enumeration value="MYCaa"/>
                    <xsd:enumeration value="New Product Readiness"/>
                    <xsd:enumeration value="Partner Award"/>
                    <xsd:enumeration value="Power Up"/>
                    <xsd:enumeration value="Prince2"/>
                    <xsd:enumeration value="SAP"/>
                    <xsd:enumeration value="Spiceworks"/>
                    <xsd:enumeration value="Tradeshow"/>
                    <xsd:enumeration value="Training Spotlight"/>
                    <xsd:enumeration value="Troops to Tech"/>
                    <xsd:enumeration value="Understanding the Cloud Seminar"/>
                    <xsd:enumeration value="Value of Certification"/>
                    <xsd:enumeration value="VMware Awareness Campaign"/>
                    <xsd:enumeration value="WIA"/>
                    <xsd:enumeration value="Webinar"/>
                    <xsd:enumeration value="Windows Server 2012 IT Camp"/>
                    <xsd:enumeration value="Windows XP Expiration - April 8"/>
                  </xsd:restriction>
                </xsd:simpleType>
              </xsd:element>
            </xsd:sequence>
          </xsd:extension>
        </xsd:complexContent>
      </xsd:complexType>
    </xsd:element>
    <xsd:element name="Partner" ma:index="9" nillable="true" ma:displayName="Partner / Program" ma:default="None" ma:internalName="Partner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None"/>
                    <xsd:enumeration value="Career Development"/>
                    <xsd:enumeration value="Cisco"/>
                    <xsd:enumeration value="CompTIA"/>
                    <xsd:enumeration value="e-Revenue"/>
                    <xsd:enumeration value="Google"/>
                    <xsd:enumeration value="Government"/>
                    <xsd:enumeration value="IBM"/>
                    <xsd:enumeration value="Mentored Learning"/>
                    <xsd:enumeration value="Microsoft"/>
                    <xsd:enumeration value="Novell"/>
                    <xsd:enumeration value="Online Anytime"/>
                    <xsd:enumeration value="Online Live"/>
                    <xsd:enumeration value="Social Media"/>
                    <xsd:enumeration value="VMware"/>
                  </xsd:restriction>
                </xsd:simpleType>
              </xsd:element>
            </xsd:sequence>
          </xsd:extension>
        </xsd:complexContent>
      </xsd:complexType>
    </xsd:element>
    <xsd:element name="Collateral" ma:index="10" nillable="true" ma:displayName="Collateral" ma:default="None" ma:description="Type of document or collateral." ma:internalName="Collateral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None"/>
                    <xsd:enumeration value="Ad"/>
                    <xsd:enumeration value="AE Talking Points"/>
                    <xsd:enumeration value="Brochure"/>
                    <xsd:enumeration value="Case Study"/>
                    <xsd:enumeration value="Copy"/>
                    <xsd:enumeration value="Email"/>
                    <xsd:enumeration value="Flyer"/>
                    <xsd:enumeration value="Image"/>
                    <xsd:enumeration value="Logo"/>
                    <xsd:enumeration value="Name Badge"/>
                    <xsd:enumeration value="Postcard"/>
                    <xsd:enumeration value="Poster"/>
                    <xsd:enumeration value="PowerPoint"/>
                    <xsd:enumeration value="Press Release"/>
                    <xsd:enumeration value="Prince2"/>
                    <xsd:enumeration value="Sell Sheet"/>
                    <xsd:enumeration value="Seminar Kit"/>
                    <xsd:enumeration value="Social Media"/>
                    <xsd:enumeration value="Tradeshow Banner"/>
                    <xsd:enumeration value="Video"/>
                    <xsd:enumeration value="Web Banner"/>
                    <xsd:enumeration value="Web Page"/>
                    <xsd:enumeration value="Website Copy"/>
                    <xsd:enumeration value="Whitepaper"/>
                  </xsd:restriction>
                </xsd:simpleType>
              </xsd:element>
            </xsd:sequence>
          </xsd:extension>
        </xsd:complexContent>
      </xsd:complexType>
    </xsd:element>
    <xsd:element name="Target_x0020_Audience" ma:index="11" nillable="true" ma:displayName="Target Audience" ma:default="Marketing Manager" ma:format="Dropdown" ma:internalName="Target_x0020_Audience">
      <xsd:simpleType>
        <xsd:restriction base="dms:Choice">
          <xsd:enumeration value="Marketing Manager"/>
          <xsd:enumeration value="Sales Manager"/>
          <xsd:enumeration value="GM"/>
          <xsd:enumeration value="OW"/>
          <xsd:enumeration value="Operations Manager"/>
          <xsd:enumeration value="Account Executive"/>
        </xsd:restriction>
      </xsd:simpleType>
    </xsd:element>
    <xsd:element name="Picture" ma:index="12" nillable="true" ma:displayName="Picture" ma:description="The file location for a thumbnail" ma:format="Image" ma:internalName="Pictur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Expires" ma:index="13" nillable="true" ma:displayName="Expires" ma:description="Date that the document expires." ma:format="DateOnly" ma:internalName="Expires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C61FDC-47B8-454C-9885-11D9EC858240}">
  <ds:schemaRefs>
    <ds:schemaRef ds:uri="71a1f214-673e-407f-800c-e34fc19c695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3B900EE-8A34-4918-8BCC-B61701FCFE89}">
  <ds:schemaRefs>
    <ds:schemaRef ds:uri="71a1f214-673e-407f-800c-e34fc19c695c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ternal/2005/internalDocumentation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558C578-0145-4906-AF9A-3AC0FA78D8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226</Words>
  <Application>Microsoft Macintosh PowerPoint</Application>
  <PresentationFormat>Widescreen</PresentationFormat>
  <Paragraphs>58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Bg_NewHoriozons_Template</vt:lpstr>
      <vt:lpstr>Streams</vt:lpstr>
      <vt:lpstr>Content </vt:lpstr>
      <vt:lpstr>Streams in nuts  </vt:lpstr>
      <vt:lpstr>Streams in nuts </vt:lpstr>
      <vt:lpstr>Operations in streams</vt:lpstr>
      <vt:lpstr>Operations in streams</vt:lpstr>
      <vt:lpstr>Operations in streams</vt:lpstr>
      <vt:lpstr>Operations in streams</vt:lpstr>
      <vt:lpstr>Demo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Lists and collections</dc:title>
  <dc:creator>Simeon Angelov</dc:creator>
  <cp:lastModifiedBy>Simeon Angelov</cp:lastModifiedBy>
  <cp:revision>68</cp:revision>
  <dcterms:created xsi:type="dcterms:W3CDTF">2021-01-02T01:52:38Z</dcterms:created>
  <dcterms:modified xsi:type="dcterms:W3CDTF">2021-12-28T15:22:37Z</dcterms:modified>
</cp:coreProperties>
</file>

<file path=docProps/thumbnail.jpeg>
</file>